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4"/>
  </p:sldMasterIdLst>
  <p:notesMasterIdLst>
    <p:notesMasterId r:id="rId6"/>
  </p:notesMasterIdLst>
  <p:sldIdLst>
    <p:sldId id="256" r:id="rId5"/>
  </p:sldIdLst>
  <p:sldSz cx="21383625" cy="30275213"/>
  <p:notesSz cx="6858000" cy="9144000"/>
  <p:embeddedFontLst>
    <p:embeddedFont>
      <p:font typeface="Calibri" panose="020F0502020204030204" pitchFamily="34" charset="0"/>
      <p:regular r:id="rId7"/>
      <p:bold r:id="rId8"/>
      <p:italic r:id="rId9"/>
      <p:boldItalic r:id="rId10"/>
    </p:embeddedFont>
    <p:embeddedFont>
      <p:font typeface="Calibri Light" panose="020F0302020204030204" pitchFamily="34" charset="0"/>
      <p:regular r:id="rId11"/>
      <p:italic r:id="rId12"/>
    </p:embeddedFont>
    <p:embeddedFont>
      <p:font typeface="Ubuntu" panose="020B0604020202020204" charset="0"/>
      <p:regular r:id="rId13"/>
      <p:bold r:id="rId14"/>
      <p:italic r:id="rId15"/>
      <p:boldItalic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4" userDrawn="1">
          <p15:clr>
            <a:srgbClr val="A4A3A4"/>
          </p15:clr>
        </p15:guide>
        <p15:guide id="2" pos="67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0387" autoAdjust="0"/>
  </p:normalViewPr>
  <p:slideViewPr>
    <p:cSldViewPr snapToGrid="0">
      <p:cViewPr>
        <p:scale>
          <a:sx n="40" d="100"/>
          <a:sy n="40" d="100"/>
        </p:scale>
        <p:origin x="546" y="-4818"/>
      </p:cViewPr>
      <p:guideLst>
        <p:guide orient="horz" pos="9534"/>
        <p:guide pos="67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69323-243F-42B0-91C5-0AD1ECF47D01}" type="datetimeFigureOut">
              <a:rPr lang="en-SG" smtClean="0"/>
              <a:t>2/4/2020</a:t>
            </a:fld>
            <a:endParaRPr lang="en-SG"/>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E4F398-F8F5-4868-BE6B-81C66B954108}" type="slidenum">
              <a:rPr lang="en-SG" smtClean="0"/>
              <a:t>‹#›</a:t>
            </a:fld>
            <a:endParaRPr lang="en-SG"/>
          </a:p>
        </p:txBody>
      </p:sp>
    </p:spTree>
    <p:extLst>
      <p:ext uri="{BB962C8B-B14F-4D97-AF65-F5344CB8AC3E}">
        <p14:creationId xmlns:p14="http://schemas.microsoft.com/office/powerpoint/2010/main" val="735678612"/>
      </p:ext>
    </p:extLst>
  </p:cSld>
  <p:clrMap bg1="lt1" tx1="dk1" bg2="lt2" tx2="dk2" accent1="accent1" accent2="accent2" accent3="accent3" accent4="accent4" accent5="accent5" accent6="accent6" hlink="hlink" folHlink="folHlink"/>
  <p:notesStyle>
    <a:lvl1pPr marL="0" algn="l" defTabSz="2587885" rtl="0" eaLnBrk="1" latinLnBrk="0" hangingPunct="1">
      <a:defRPr sz="3396" kern="1200">
        <a:solidFill>
          <a:schemeClr val="tx1"/>
        </a:solidFill>
        <a:latin typeface="+mn-lt"/>
        <a:ea typeface="+mn-ea"/>
        <a:cs typeface="+mn-cs"/>
      </a:defRPr>
    </a:lvl1pPr>
    <a:lvl2pPr marL="1293942" algn="l" defTabSz="2587885" rtl="0" eaLnBrk="1" latinLnBrk="0" hangingPunct="1">
      <a:defRPr sz="3396" kern="1200">
        <a:solidFill>
          <a:schemeClr val="tx1"/>
        </a:solidFill>
        <a:latin typeface="+mn-lt"/>
        <a:ea typeface="+mn-ea"/>
        <a:cs typeface="+mn-cs"/>
      </a:defRPr>
    </a:lvl2pPr>
    <a:lvl3pPr marL="2587885" algn="l" defTabSz="2587885" rtl="0" eaLnBrk="1" latinLnBrk="0" hangingPunct="1">
      <a:defRPr sz="3396" kern="1200">
        <a:solidFill>
          <a:schemeClr val="tx1"/>
        </a:solidFill>
        <a:latin typeface="+mn-lt"/>
        <a:ea typeface="+mn-ea"/>
        <a:cs typeface="+mn-cs"/>
      </a:defRPr>
    </a:lvl3pPr>
    <a:lvl4pPr marL="3881824" algn="l" defTabSz="2587885" rtl="0" eaLnBrk="1" latinLnBrk="0" hangingPunct="1">
      <a:defRPr sz="3396" kern="1200">
        <a:solidFill>
          <a:schemeClr val="tx1"/>
        </a:solidFill>
        <a:latin typeface="+mn-lt"/>
        <a:ea typeface="+mn-ea"/>
        <a:cs typeface="+mn-cs"/>
      </a:defRPr>
    </a:lvl4pPr>
    <a:lvl5pPr marL="5175770" algn="l" defTabSz="2587885" rtl="0" eaLnBrk="1" latinLnBrk="0" hangingPunct="1">
      <a:defRPr sz="3396" kern="1200">
        <a:solidFill>
          <a:schemeClr val="tx1"/>
        </a:solidFill>
        <a:latin typeface="+mn-lt"/>
        <a:ea typeface="+mn-ea"/>
        <a:cs typeface="+mn-cs"/>
      </a:defRPr>
    </a:lvl5pPr>
    <a:lvl6pPr marL="6469709" algn="l" defTabSz="2587885" rtl="0" eaLnBrk="1" latinLnBrk="0" hangingPunct="1">
      <a:defRPr sz="3396" kern="1200">
        <a:solidFill>
          <a:schemeClr val="tx1"/>
        </a:solidFill>
        <a:latin typeface="+mn-lt"/>
        <a:ea typeface="+mn-ea"/>
        <a:cs typeface="+mn-cs"/>
      </a:defRPr>
    </a:lvl6pPr>
    <a:lvl7pPr marL="7763652" algn="l" defTabSz="2587885" rtl="0" eaLnBrk="1" latinLnBrk="0" hangingPunct="1">
      <a:defRPr sz="3396" kern="1200">
        <a:solidFill>
          <a:schemeClr val="tx1"/>
        </a:solidFill>
        <a:latin typeface="+mn-lt"/>
        <a:ea typeface="+mn-ea"/>
        <a:cs typeface="+mn-cs"/>
      </a:defRPr>
    </a:lvl7pPr>
    <a:lvl8pPr marL="9057594" algn="l" defTabSz="2587885" rtl="0" eaLnBrk="1" latinLnBrk="0" hangingPunct="1">
      <a:defRPr sz="3396" kern="1200">
        <a:solidFill>
          <a:schemeClr val="tx1"/>
        </a:solidFill>
        <a:latin typeface="+mn-lt"/>
        <a:ea typeface="+mn-ea"/>
        <a:cs typeface="+mn-cs"/>
      </a:defRPr>
    </a:lvl8pPr>
    <a:lvl9pPr marL="10351536" algn="l" defTabSz="2587885" rtl="0" eaLnBrk="1" latinLnBrk="0" hangingPunct="1">
      <a:defRPr sz="339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fonts are embedded in the PPT slide</a:t>
            </a:r>
          </a:p>
          <a:p>
            <a:pPr marL="228600" indent="-228600">
              <a:buFont typeface="+mj-lt"/>
              <a:buAutoNum type="arabicPeriod"/>
            </a:pPr>
            <a:r>
              <a:rPr lang="en-US" dirty="0"/>
              <a:t>You can change the font sizes</a:t>
            </a:r>
            <a:r>
              <a:rPr lang="en-US" baseline="0" dirty="0"/>
              <a:t> to get a desirable fit </a:t>
            </a:r>
          </a:p>
          <a:p>
            <a:pPr marL="228600" marR="0" lvl="0" indent="-228600" algn="l" defTabSz="2587885" rtl="0" eaLnBrk="1" fontAlgn="auto" latinLnBrk="0" hangingPunct="1">
              <a:lnSpc>
                <a:spcPct val="100000"/>
              </a:lnSpc>
              <a:spcBef>
                <a:spcPts val="0"/>
              </a:spcBef>
              <a:spcAft>
                <a:spcPts val="0"/>
              </a:spcAft>
              <a:buClrTx/>
              <a:buSzTx/>
              <a:buFont typeface="+mj-lt"/>
              <a:buAutoNum type="arabicPeriod"/>
              <a:tabLst/>
              <a:defRPr/>
            </a:pPr>
            <a:r>
              <a:rPr lang="en-US" dirty="0"/>
              <a:t>The smallest font size used should be 26 for main</a:t>
            </a:r>
            <a:r>
              <a:rPr lang="en-US" baseline="0" dirty="0"/>
              <a:t> content, 22 for captions</a:t>
            </a:r>
          </a:p>
          <a:p>
            <a:pPr marL="228600" indent="-228600">
              <a:buFont typeface="+mj-lt"/>
              <a:buAutoNum type="arabicPeriod"/>
            </a:pPr>
            <a:r>
              <a:rPr lang="en-US" baseline="0" dirty="0"/>
              <a:t>To change the photo, right click &gt; Change Picture…</a:t>
            </a:r>
          </a:p>
          <a:p>
            <a:pPr marL="228600" indent="-228600">
              <a:buFont typeface="+mj-lt"/>
              <a:buAutoNum type="arabicPeriod"/>
            </a:pPr>
            <a:r>
              <a:rPr lang="en-US" baseline="0" dirty="0"/>
              <a:t>When adding more photos, duplicate the current photo to achieve a consistent style</a:t>
            </a:r>
          </a:p>
          <a:p>
            <a:pPr marL="228600" indent="-228600">
              <a:buFont typeface="+mj-lt"/>
              <a:buAutoNum type="arabicPeriod"/>
            </a:pPr>
            <a:endParaRPr lang="en-SG" dirty="0"/>
          </a:p>
        </p:txBody>
      </p:sp>
      <p:sp>
        <p:nvSpPr>
          <p:cNvPr id="4" name="Slide Number Placeholder 3"/>
          <p:cNvSpPr>
            <a:spLocks noGrp="1"/>
          </p:cNvSpPr>
          <p:nvPr>
            <p:ph type="sldNum" sz="quarter" idx="10"/>
          </p:nvPr>
        </p:nvSpPr>
        <p:spPr/>
        <p:txBody>
          <a:bodyPr/>
          <a:lstStyle/>
          <a:p>
            <a:fld id="{45E4F398-F8F5-4868-BE6B-81C66B954108}" type="slidenum">
              <a:rPr lang="en-SG" smtClean="0"/>
              <a:t>1</a:t>
            </a:fld>
            <a:endParaRPr lang="en-SG"/>
          </a:p>
        </p:txBody>
      </p:sp>
    </p:spTree>
    <p:extLst>
      <p:ext uri="{BB962C8B-B14F-4D97-AF65-F5344CB8AC3E}">
        <p14:creationId xmlns:p14="http://schemas.microsoft.com/office/powerpoint/2010/main" val="3101204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772" y="4954765"/>
            <a:ext cx="18176081" cy="10540259"/>
          </a:xfrm>
        </p:spPr>
        <p:txBody>
          <a:bodyPr anchor="b"/>
          <a:lstStyle>
            <a:lvl1pPr algn="ctr">
              <a:defRPr sz="14031"/>
            </a:lvl1pPr>
          </a:lstStyle>
          <a:p>
            <a:r>
              <a:rPr lang="en-US"/>
              <a:t>Click to edit Master title style</a:t>
            </a:r>
            <a:endParaRPr lang="en-US" dirty="0"/>
          </a:p>
        </p:txBody>
      </p:sp>
      <p:sp>
        <p:nvSpPr>
          <p:cNvPr id="3" name="Subtitle 2"/>
          <p:cNvSpPr>
            <a:spLocks noGrp="1"/>
          </p:cNvSpPr>
          <p:nvPr>
            <p:ph type="subTitle" idx="1"/>
          </p:nvPr>
        </p:nvSpPr>
        <p:spPr>
          <a:xfrm>
            <a:off x="2672953" y="15901497"/>
            <a:ext cx="16037719" cy="7309499"/>
          </a:xfrm>
        </p:spPr>
        <p:txBody>
          <a:bodyPr/>
          <a:lstStyle>
            <a:lvl1pPr marL="0" indent="0" algn="ctr">
              <a:buNone/>
              <a:defRPr sz="5612"/>
            </a:lvl1pPr>
            <a:lvl2pPr marL="1069162" indent="0" algn="ctr">
              <a:buNone/>
              <a:defRPr sz="4677"/>
            </a:lvl2pPr>
            <a:lvl3pPr marL="2138324" indent="0" algn="ctr">
              <a:buNone/>
              <a:defRPr sz="4209"/>
            </a:lvl3pPr>
            <a:lvl4pPr marL="3207487" indent="0" algn="ctr">
              <a:buNone/>
              <a:defRPr sz="3742"/>
            </a:lvl4pPr>
            <a:lvl5pPr marL="4276649" indent="0" algn="ctr">
              <a:buNone/>
              <a:defRPr sz="3742"/>
            </a:lvl5pPr>
            <a:lvl6pPr marL="5345811" indent="0" algn="ctr">
              <a:buNone/>
              <a:defRPr sz="3742"/>
            </a:lvl6pPr>
            <a:lvl7pPr marL="6414973" indent="0" algn="ctr">
              <a:buNone/>
              <a:defRPr sz="3742"/>
            </a:lvl7pPr>
            <a:lvl8pPr marL="7484135" indent="0" algn="ctr">
              <a:buNone/>
              <a:defRPr sz="3742"/>
            </a:lvl8pPr>
            <a:lvl9pPr marL="8553298" indent="0" algn="ctr">
              <a:buNone/>
              <a:defRPr sz="374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130620-8B39-4499-A3A2-AF427CE3BB1F}" type="datetimeFigureOut">
              <a:rPr lang="en-SG" smtClean="0"/>
              <a:t>2/4/2020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DCEB8A8-191B-4BE1-A5F0-B69CBAD35309}" type="slidenum">
              <a:rPr lang="en-SG" smtClean="0"/>
              <a:t>‹#›</a:t>
            </a:fld>
            <a:endParaRPr lang="en-SG"/>
          </a:p>
        </p:txBody>
      </p:sp>
    </p:spTree>
    <p:extLst>
      <p:ext uri="{BB962C8B-B14F-4D97-AF65-F5344CB8AC3E}">
        <p14:creationId xmlns:p14="http://schemas.microsoft.com/office/powerpoint/2010/main" val="3187170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130620-8B39-4499-A3A2-AF427CE3BB1F}" type="datetimeFigureOut">
              <a:rPr lang="en-SG" smtClean="0"/>
              <a:t>2/4/2020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DCEB8A8-191B-4BE1-A5F0-B69CBAD35309}" type="slidenum">
              <a:rPr lang="en-SG" smtClean="0"/>
              <a:t>‹#›</a:t>
            </a:fld>
            <a:endParaRPr lang="en-SG"/>
          </a:p>
        </p:txBody>
      </p:sp>
    </p:spTree>
    <p:extLst>
      <p:ext uri="{BB962C8B-B14F-4D97-AF65-F5344CB8AC3E}">
        <p14:creationId xmlns:p14="http://schemas.microsoft.com/office/powerpoint/2010/main" val="3779333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1611875"/>
            <a:ext cx="4610844" cy="256568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70125" y="1611875"/>
            <a:ext cx="13565237" cy="256568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130620-8B39-4499-A3A2-AF427CE3BB1F}" type="datetimeFigureOut">
              <a:rPr lang="en-SG" smtClean="0"/>
              <a:t>2/4/2020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DCEB8A8-191B-4BE1-A5F0-B69CBAD35309}" type="slidenum">
              <a:rPr lang="en-SG" smtClean="0"/>
              <a:t>‹#›</a:t>
            </a:fld>
            <a:endParaRPr lang="en-SG"/>
          </a:p>
        </p:txBody>
      </p:sp>
    </p:spTree>
    <p:extLst>
      <p:ext uri="{BB962C8B-B14F-4D97-AF65-F5344CB8AC3E}">
        <p14:creationId xmlns:p14="http://schemas.microsoft.com/office/powerpoint/2010/main" val="268229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130620-8B39-4499-A3A2-AF427CE3BB1F}" type="datetimeFigureOut">
              <a:rPr lang="en-SG" smtClean="0"/>
              <a:t>2/4/2020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DCEB8A8-191B-4BE1-A5F0-B69CBAD35309}" type="slidenum">
              <a:rPr lang="en-SG" smtClean="0"/>
              <a:t>‹#›</a:t>
            </a:fld>
            <a:endParaRPr lang="en-SG"/>
          </a:p>
        </p:txBody>
      </p:sp>
    </p:spTree>
    <p:extLst>
      <p:ext uri="{BB962C8B-B14F-4D97-AF65-F5344CB8AC3E}">
        <p14:creationId xmlns:p14="http://schemas.microsoft.com/office/powerpoint/2010/main" val="824942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8988" y="7547788"/>
            <a:ext cx="18443377" cy="12593645"/>
          </a:xfrm>
        </p:spPr>
        <p:txBody>
          <a:bodyPr anchor="b"/>
          <a:lstStyle>
            <a:lvl1pPr>
              <a:defRPr sz="14031"/>
            </a:lvl1pPr>
          </a:lstStyle>
          <a:p>
            <a:r>
              <a:rPr lang="en-US"/>
              <a:t>Click to edit Master title style</a:t>
            </a:r>
            <a:endParaRPr lang="en-US" dirty="0"/>
          </a:p>
        </p:txBody>
      </p:sp>
      <p:sp>
        <p:nvSpPr>
          <p:cNvPr id="3" name="Text Placeholder 2"/>
          <p:cNvSpPr>
            <a:spLocks noGrp="1"/>
          </p:cNvSpPr>
          <p:nvPr>
            <p:ph type="body" idx="1"/>
          </p:nvPr>
        </p:nvSpPr>
        <p:spPr>
          <a:xfrm>
            <a:off x="1458988" y="20260574"/>
            <a:ext cx="18443377" cy="6622701"/>
          </a:xfrm>
        </p:spPr>
        <p:txBody>
          <a:bodyPr/>
          <a:lstStyle>
            <a:lvl1pPr marL="0" indent="0">
              <a:buNone/>
              <a:defRPr sz="5612">
                <a:solidFill>
                  <a:schemeClr val="tx1"/>
                </a:solidFill>
              </a:defRPr>
            </a:lvl1pPr>
            <a:lvl2pPr marL="1069162" indent="0">
              <a:buNone/>
              <a:defRPr sz="4677">
                <a:solidFill>
                  <a:schemeClr val="tx1">
                    <a:tint val="75000"/>
                  </a:schemeClr>
                </a:solidFill>
              </a:defRPr>
            </a:lvl2pPr>
            <a:lvl3pPr marL="2138324" indent="0">
              <a:buNone/>
              <a:defRPr sz="4209">
                <a:solidFill>
                  <a:schemeClr val="tx1">
                    <a:tint val="75000"/>
                  </a:schemeClr>
                </a:solidFill>
              </a:defRPr>
            </a:lvl3pPr>
            <a:lvl4pPr marL="3207487" indent="0">
              <a:buNone/>
              <a:defRPr sz="3742">
                <a:solidFill>
                  <a:schemeClr val="tx1">
                    <a:tint val="75000"/>
                  </a:schemeClr>
                </a:solidFill>
              </a:defRPr>
            </a:lvl4pPr>
            <a:lvl5pPr marL="4276649" indent="0">
              <a:buNone/>
              <a:defRPr sz="3742">
                <a:solidFill>
                  <a:schemeClr val="tx1">
                    <a:tint val="75000"/>
                  </a:schemeClr>
                </a:solidFill>
              </a:defRPr>
            </a:lvl5pPr>
            <a:lvl6pPr marL="5345811" indent="0">
              <a:buNone/>
              <a:defRPr sz="3742">
                <a:solidFill>
                  <a:schemeClr val="tx1">
                    <a:tint val="75000"/>
                  </a:schemeClr>
                </a:solidFill>
              </a:defRPr>
            </a:lvl6pPr>
            <a:lvl7pPr marL="6414973" indent="0">
              <a:buNone/>
              <a:defRPr sz="3742">
                <a:solidFill>
                  <a:schemeClr val="tx1">
                    <a:tint val="75000"/>
                  </a:schemeClr>
                </a:solidFill>
              </a:defRPr>
            </a:lvl7pPr>
            <a:lvl8pPr marL="7484135" indent="0">
              <a:buNone/>
              <a:defRPr sz="3742">
                <a:solidFill>
                  <a:schemeClr val="tx1">
                    <a:tint val="75000"/>
                  </a:schemeClr>
                </a:solidFill>
              </a:defRPr>
            </a:lvl8pPr>
            <a:lvl9pPr marL="8553298" indent="0">
              <a:buNone/>
              <a:defRPr sz="374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F130620-8B39-4499-A3A2-AF427CE3BB1F}" type="datetimeFigureOut">
              <a:rPr lang="en-SG" smtClean="0"/>
              <a:t>2/4/2020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DCEB8A8-191B-4BE1-A5F0-B69CBAD35309}" type="slidenum">
              <a:rPr lang="en-SG" smtClean="0"/>
              <a:t>‹#›</a:t>
            </a:fld>
            <a:endParaRPr lang="en-SG"/>
          </a:p>
        </p:txBody>
      </p:sp>
    </p:spTree>
    <p:extLst>
      <p:ext uri="{BB962C8B-B14F-4D97-AF65-F5344CB8AC3E}">
        <p14:creationId xmlns:p14="http://schemas.microsoft.com/office/powerpoint/2010/main" val="926296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70124" y="8059374"/>
            <a:ext cx="9088041" cy="192093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825460" y="8059374"/>
            <a:ext cx="9088041" cy="192093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130620-8B39-4499-A3A2-AF427CE3BB1F}" type="datetimeFigureOut">
              <a:rPr lang="en-SG" smtClean="0"/>
              <a:t>2/4/2020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EDCEB8A8-191B-4BE1-A5F0-B69CBAD35309}" type="slidenum">
              <a:rPr lang="en-SG" smtClean="0"/>
              <a:t>‹#›</a:t>
            </a:fld>
            <a:endParaRPr lang="en-SG"/>
          </a:p>
        </p:txBody>
      </p:sp>
    </p:spTree>
    <p:extLst>
      <p:ext uri="{BB962C8B-B14F-4D97-AF65-F5344CB8AC3E}">
        <p14:creationId xmlns:p14="http://schemas.microsoft.com/office/powerpoint/2010/main" val="1294211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611882"/>
            <a:ext cx="18443377" cy="585180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72912" y="7421634"/>
            <a:ext cx="9046274"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US"/>
              <a:t>Edit Master text styles</a:t>
            </a:r>
          </a:p>
        </p:txBody>
      </p:sp>
      <p:sp>
        <p:nvSpPr>
          <p:cNvPr id="4" name="Content Placeholder 3"/>
          <p:cNvSpPr>
            <a:spLocks noGrp="1"/>
          </p:cNvSpPr>
          <p:nvPr>
            <p:ph sz="half" idx="2"/>
          </p:nvPr>
        </p:nvSpPr>
        <p:spPr>
          <a:xfrm>
            <a:off x="1472912" y="11058863"/>
            <a:ext cx="9046274" cy="162659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825461" y="7421634"/>
            <a:ext cx="9090826"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US"/>
              <a:t>Edit Master text styles</a:t>
            </a:r>
          </a:p>
        </p:txBody>
      </p:sp>
      <p:sp>
        <p:nvSpPr>
          <p:cNvPr id="6" name="Content Placeholder 5"/>
          <p:cNvSpPr>
            <a:spLocks noGrp="1"/>
          </p:cNvSpPr>
          <p:nvPr>
            <p:ph sz="quarter" idx="4"/>
          </p:nvPr>
        </p:nvSpPr>
        <p:spPr>
          <a:xfrm>
            <a:off x="10825461" y="11058863"/>
            <a:ext cx="9090826" cy="162659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130620-8B39-4499-A3A2-AF427CE3BB1F}" type="datetimeFigureOut">
              <a:rPr lang="en-SG" smtClean="0"/>
              <a:t>2/4/2020</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EDCEB8A8-191B-4BE1-A5F0-B69CBAD35309}" type="slidenum">
              <a:rPr lang="en-SG" smtClean="0"/>
              <a:t>‹#›</a:t>
            </a:fld>
            <a:endParaRPr lang="en-SG"/>
          </a:p>
        </p:txBody>
      </p:sp>
    </p:spTree>
    <p:extLst>
      <p:ext uri="{BB962C8B-B14F-4D97-AF65-F5344CB8AC3E}">
        <p14:creationId xmlns:p14="http://schemas.microsoft.com/office/powerpoint/2010/main" val="3968717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130620-8B39-4499-A3A2-AF427CE3BB1F}" type="datetimeFigureOut">
              <a:rPr lang="en-SG" smtClean="0"/>
              <a:t>2/4/2020</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EDCEB8A8-191B-4BE1-A5F0-B69CBAD35309}" type="slidenum">
              <a:rPr lang="en-SG" smtClean="0"/>
              <a:t>‹#›</a:t>
            </a:fld>
            <a:endParaRPr lang="en-SG"/>
          </a:p>
        </p:txBody>
      </p:sp>
    </p:spTree>
    <p:extLst>
      <p:ext uri="{BB962C8B-B14F-4D97-AF65-F5344CB8AC3E}">
        <p14:creationId xmlns:p14="http://schemas.microsoft.com/office/powerpoint/2010/main" val="2331320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130620-8B39-4499-A3A2-AF427CE3BB1F}" type="datetimeFigureOut">
              <a:rPr lang="en-SG" smtClean="0"/>
              <a:t>2/4/2020</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EDCEB8A8-191B-4BE1-A5F0-B69CBAD35309}" type="slidenum">
              <a:rPr lang="en-SG" smtClean="0"/>
              <a:t>‹#›</a:t>
            </a:fld>
            <a:endParaRPr lang="en-SG"/>
          </a:p>
        </p:txBody>
      </p:sp>
    </p:spTree>
    <p:extLst>
      <p:ext uri="{BB962C8B-B14F-4D97-AF65-F5344CB8AC3E}">
        <p14:creationId xmlns:p14="http://schemas.microsoft.com/office/powerpoint/2010/main" val="3096831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US"/>
              <a:t>Click to edit Master title style</a:t>
            </a:r>
            <a:endParaRPr lang="en-US" dirty="0"/>
          </a:p>
        </p:txBody>
      </p:sp>
      <p:sp>
        <p:nvSpPr>
          <p:cNvPr id="3" name="Content Placeholder 2"/>
          <p:cNvSpPr>
            <a:spLocks noGrp="1"/>
          </p:cNvSpPr>
          <p:nvPr>
            <p:ph idx="1"/>
          </p:nvPr>
        </p:nvSpPr>
        <p:spPr>
          <a:xfrm>
            <a:off x="9090826" y="4359077"/>
            <a:ext cx="10825460" cy="21515024"/>
          </a:xfrm>
        </p:spPr>
        <p:txBody>
          <a:bodyPr/>
          <a:lstStyle>
            <a:lvl1pPr>
              <a:defRPr sz="7483"/>
            </a:lvl1pPr>
            <a:lvl2pPr>
              <a:defRPr sz="6548"/>
            </a:lvl2pPr>
            <a:lvl3pPr>
              <a:defRPr sz="5612"/>
            </a:lvl3pPr>
            <a:lvl4pPr>
              <a:defRPr sz="4677"/>
            </a:lvl4pPr>
            <a:lvl5pPr>
              <a:defRPr sz="4677"/>
            </a:lvl5pPr>
            <a:lvl6pPr>
              <a:defRPr sz="4677"/>
            </a:lvl6pPr>
            <a:lvl7pPr>
              <a:defRPr sz="4677"/>
            </a:lvl7pPr>
            <a:lvl8pPr>
              <a:defRPr sz="4677"/>
            </a:lvl8pPr>
            <a:lvl9pPr>
              <a:defRPr sz="467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US"/>
              <a:t>Edit Master text styles</a:t>
            </a:r>
          </a:p>
        </p:txBody>
      </p:sp>
      <p:sp>
        <p:nvSpPr>
          <p:cNvPr id="5" name="Date Placeholder 4"/>
          <p:cNvSpPr>
            <a:spLocks noGrp="1"/>
          </p:cNvSpPr>
          <p:nvPr>
            <p:ph type="dt" sz="half" idx="10"/>
          </p:nvPr>
        </p:nvSpPr>
        <p:spPr/>
        <p:txBody>
          <a:bodyPr/>
          <a:lstStyle/>
          <a:p>
            <a:fld id="{5F130620-8B39-4499-A3A2-AF427CE3BB1F}" type="datetimeFigureOut">
              <a:rPr lang="en-SG" smtClean="0"/>
              <a:t>2/4/2020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EDCEB8A8-191B-4BE1-A5F0-B69CBAD35309}" type="slidenum">
              <a:rPr lang="en-SG" smtClean="0"/>
              <a:t>‹#›</a:t>
            </a:fld>
            <a:endParaRPr lang="en-SG"/>
          </a:p>
        </p:txBody>
      </p:sp>
    </p:spTree>
    <p:extLst>
      <p:ext uri="{BB962C8B-B14F-4D97-AF65-F5344CB8AC3E}">
        <p14:creationId xmlns:p14="http://schemas.microsoft.com/office/powerpoint/2010/main" val="1108223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US"/>
              <a:t>Click to edit Master title style</a:t>
            </a:r>
            <a:endParaRPr lang="en-US" dirty="0"/>
          </a:p>
        </p:txBody>
      </p:sp>
      <p:sp>
        <p:nvSpPr>
          <p:cNvPr id="3" name="Picture Placeholder 2"/>
          <p:cNvSpPr>
            <a:spLocks noGrp="1" noChangeAspect="1"/>
          </p:cNvSpPr>
          <p:nvPr>
            <p:ph type="pic" idx="1"/>
          </p:nvPr>
        </p:nvSpPr>
        <p:spPr>
          <a:xfrm>
            <a:off x="9090826" y="4359077"/>
            <a:ext cx="10825460" cy="21515024"/>
          </a:xfrm>
        </p:spPr>
        <p:txBody>
          <a:bodyPr anchor="t"/>
          <a:lstStyle>
            <a:lvl1pPr marL="0" indent="0">
              <a:buNone/>
              <a:defRPr sz="7483"/>
            </a:lvl1pPr>
            <a:lvl2pPr marL="1069162" indent="0">
              <a:buNone/>
              <a:defRPr sz="6548"/>
            </a:lvl2pPr>
            <a:lvl3pPr marL="2138324" indent="0">
              <a:buNone/>
              <a:defRPr sz="5612"/>
            </a:lvl3pPr>
            <a:lvl4pPr marL="3207487" indent="0">
              <a:buNone/>
              <a:defRPr sz="4677"/>
            </a:lvl4pPr>
            <a:lvl5pPr marL="4276649" indent="0">
              <a:buNone/>
              <a:defRPr sz="4677"/>
            </a:lvl5pPr>
            <a:lvl6pPr marL="5345811" indent="0">
              <a:buNone/>
              <a:defRPr sz="4677"/>
            </a:lvl6pPr>
            <a:lvl7pPr marL="6414973" indent="0">
              <a:buNone/>
              <a:defRPr sz="4677"/>
            </a:lvl7pPr>
            <a:lvl8pPr marL="7484135" indent="0">
              <a:buNone/>
              <a:defRPr sz="4677"/>
            </a:lvl8pPr>
            <a:lvl9pPr marL="8553298" indent="0">
              <a:buNone/>
              <a:defRPr sz="4677"/>
            </a:lvl9pPr>
          </a:lstStyle>
          <a:p>
            <a:r>
              <a:rPr lang="en-US"/>
              <a:t>Click icon to add picture</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US"/>
              <a:t>Edit Master text styles</a:t>
            </a:r>
          </a:p>
        </p:txBody>
      </p:sp>
      <p:sp>
        <p:nvSpPr>
          <p:cNvPr id="5" name="Date Placeholder 4"/>
          <p:cNvSpPr>
            <a:spLocks noGrp="1"/>
          </p:cNvSpPr>
          <p:nvPr>
            <p:ph type="dt" sz="half" idx="10"/>
          </p:nvPr>
        </p:nvSpPr>
        <p:spPr/>
        <p:txBody>
          <a:bodyPr/>
          <a:lstStyle/>
          <a:p>
            <a:fld id="{5F130620-8B39-4499-A3A2-AF427CE3BB1F}" type="datetimeFigureOut">
              <a:rPr lang="en-SG" smtClean="0"/>
              <a:t>2/4/2020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EDCEB8A8-191B-4BE1-A5F0-B69CBAD35309}" type="slidenum">
              <a:rPr lang="en-SG" smtClean="0"/>
              <a:t>‹#›</a:t>
            </a:fld>
            <a:endParaRPr lang="en-SG"/>
          </a:p>
        </p:txBody>
      </p:sp>
    </p:spTree>
    <p:extLst>
      <p:ext uri="{BB962C8B-B14F-4D97-AF65-F5344CB8AC3E}">
        <p14:creationId xmlns:p14="http://schemas.microsoft.com/office/powerpoint/2010/main" val="286369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1611882"/>
            <a:ext cx="18443377" cy="58518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70124" y="8059374"/>
            <a:ext cx="18443377" cy="1920934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70124" y="28060644"/>
            <a:ext cx="4811316" cy="1611875"/>
          </a:xfrm>
          <a:prstGeom prst="rect">
            <a:avLst/>
          </a:prstGeom>
        </p:spPr>
        <p:txBody>
          <a:bodyPr vert="horz" lIns="91440" tIns="45720" rIns="91440" bIns="45720" rtlCol="0" anchor="ctr"/>
          <a:lstStyle>
            <a:lvl1pPr algn="l">
              <a:defRPr sz="2806">
                <a:solidFill>
                  <a:schemeClr val="tx1">
                    <a:tint val="75000"/>
                  </a:schemeClr>
                </a:solidFill>
              </a:defRPr>
            </a:lvl1pPr>
          </a:lstStyle>
          <a:p>
            <a:fld id="{5F130620-8B39-4499-A3A2-AF427CE3BB1F}" type="datetimeFigureOut">
              <a:rPr lang="en-SG" smtClean="0"/>
              <a:t>2/4/2020</a:t>
            </a:fld>
            <a:endParaRPr lang="en-SG"/>
          </a:p>
        </p:txBody>
      </p:sp>
      <p:sp>
        <p:nvSpPr>
          <p:cNvPr id="5" name="Footer Placeholder 4"/>
          <p:cNvSpPr>
            <a:spLocks noGrp="1"/>
          </p:cNvSpPr>
          <p:nvPr>
            <p:ph type="ftr" sz="quarter" idx="3"/>
          </p:nvPr>
        </p:nvSpPr>
        <p:spPr>
          <a:xfrm>
            <a:off x="7083326" y="28060644"/>
            <a:ext cx="7216973" cy="1611875"/>
          </a:xfrm>
          <a:prstGeom prst="rect">
            <a:avLst/>
          </a:prstGeom>
        </p:spPr>
        <p:txBody>
          <a:bodyPr vert="horz" lIns="91440" tIns="45720" rIns="91440" bIns="45720" rtlCol="0" anchor="ctr"/>
          <a:lstStyle>
            <a:lvl1pPr algn="ctr">
              <a:defRPr sz="2806">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15102185" y="28060644"/>
            <a:ext cx="4811316" cy="1611875"/>
          </a:xfrm>
          <a:prstGeom prst="rect">
            <a:avLst/>
          </a:prstGeom>
        </p:spPr>
        <p:txBody>
          <a:bodyPr vert="horz" lIns="91440" tIns="45720" rIns="91440" bIns="45720" rtlCol="0" anchor="ctr"/>
          <a:lstStyle>
            <a:lvl1pPr algn="r">
              <a:defRPr sz="2806">
                <a:solidFill>
                  <a:schemeClr val="tx1">
                    <a:tint val="75000"/>
                  </a:schemeClr>
                </a:solidFill>
              </a:defRPr>
            </a:lvl1pPr>
          </a:lstStyle>
          <a:p>
            <a:fld id="{EDCEB8A8-191B-4BE1-A5F0-B69CBAD35309}" type="slidenum">
              <a:rPr lang="en-SG" smtClean="0"/>
              <a:t>‹#›</a:t>
            </a:fld>
            <a:endParaRPr lang="en-SG"/>
          </a:p>
        </p:txBody>
      </p:sp>
    </p:spTree>
    <p:extLst>
      <p:ext uri="{BB962C8B-B14F-4D97-AF65-F5344CB8AC3E}">
        <p14:creationId xmlns:p14="http://schemas.microsoft.com/office/powerpoint/2010/main" val="36182391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138324" rtl="0" eaLnBrk="1" latinLnBrk="0" hangingPunct="1">
        <a:lnSpc>
          <a:spcPct val="90000"/>
        </a:lnSpc>
        <a:spcBef>
          <a:spcPct val="0"/>
        </a:spcBef>
        <a:buNone/>
        <a:defRPr sz="10289" kern="1200">
          <a:solidFill>
            <a:schemeClr val="tx1"/>
          </a:solidFill>
          <a:latin typeface="+mj-lt"/>
          <a:ea typeface="+mj-ea"/>
          <a:cs typeface="+mj-cs"/>
        </a:defRPr>
      </a:lvl1pPr>
    </p:titleStyle>
    <p:body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p:bodyStyle>
    <p:otherStyle>
      <a:defPPr>
        <a:defRPr lang="en-US"/>
      </a:defPPr>
      <a:lvl1pPr marL="0" algn="l" defTabSz="2138324" rtl="0" eaLnBrk="1" latinLnBrk="0" hangingPunct="1">
        <a:defRPr sz="4209" kern="1200">
          <a:solidFill>
            <a:schemeClr val="tx1"/>
          </a:solidFill>
          <a:latin typeface="+mn-lt"/>
          <a:ea typeface="+mn-ea"/>
          <a:cs typeface="+mn-cs"/>
        </a:defRPr>
      </a:lvl1pPr>
      <a:lvl2pPr marL="1069162" algn="l" defTabSz="2138324" rtl="0" eaLnBrk="1" latinLnBrk="0" hangingPunct="1">
        <a:defRPr sz="4209" kern="1200">
          <a:solidFill>
            <a:schemeClr val="tx1"/>
          </a:solidFill>
          <a:latin typeface="+mn-lt"/>
          <a:ea typeface="+mn-ea"/>
          <a:cs typeface="+mn-cs"/>
        </a:defRPr>
      </a:lvl2pPr>
      <a:lvl3pPr marL="2138324" algn="l" defTabSz="2138324" rtl="0" eaLnBrk="1" latinLnBrk="0" hangingPunct="1">
        <a:defRPr sz="4209" kern="1200">
          <a:solidFill>
            <a:schemeClr val="tx1"/>
          </a:solidFill>
          <a:latin typeface="+mn-lt"/>
          <a:ea typeface="+mn-ea"/>
          <a:cs typeface="+mn-cs"/>
        </a:defRPr>
      </a:lvl3pPr>
      <a:lvl4pPr marL="3207487" algn="l" defTabSz="2138324" rtl="0" eaLnBrk="1" latinLnBrk="0" hangingPunct="1">
        <a:defRPr sz="4209" kern="1200">
          <a:solidFill>
            <a:schemeClr val="tx1"/>
          </a:solidFill>
          <a:latin typeface="+mn-lt"/>
          <a:ea typeface="+mn-ea"/>
          <a:cs typeface="+mn-cs"/>
        </a:defRPr>
      </a:lvl4pPr>
      <a:lvl5pPr marL="4276649" algn="l" defTabSz="2138324" rtl="0" eaLnBrk="1" latinLnBrk="0" hangingPunct="1">
        <a:defRPr sz="4209" kern="1200">
          <a:solidFill>
            <a:schemeClr val="tx1"/>
          </a:solidFill>
          <a:latin typeface="+mn-lt"/>
          <a:ea typeface="+mn-ea"/>
          <a:cs typeface="+mn-cs"/>
        </a:defRPr>
      </a:lvl5pPr>
      <a:lvl6pPr marL="5345811" algn="l" defTabSz="2138324" rtl="0" eaLnBrk="1" latinLnBrk="0" hangingPunct="1">
        <a:defRPr sz="4209" kern="1200">
          <a:solidFill>
            <a:schemeClr val="tx1"/>
          </a:solidFill>
          <a:latin typeface="+mn-lt"/>
          <a:ea typeface="+mn-ea"/>
          <a:cs typeface="+mn-cs"/>
        </a:defRPr>
      </a:lvl6pPr>
      <a:lvl7pPr marL="6414973" algn="l" defTabSz="2138324" rtl="0" eaLnBrk="1" latinLnBrk="0" hangingPunct="1">
        <a:defRPr sz="4209" kern="1200">
          <a:solidFill>
            <a:schemeClr val="tx1"/>
          </a:solidFill>
          <a:latin typeface="+mn-lt"/>
          <a:ea typeface="+mn-ea"/>
          <a:cs typeface="+mn-cs"/>
        </a:defRPr>
      </a:lvl7pPr>
      <a:lvl8pPr marL="7484135" algn="l" defTabSz="2138324" rtl="0" eaLnBrk="1" latinLnBrk="0" hangingPunct="1">
        <a:defRPr sz="4209" kern="1200">
          <a:solidFill>
            <a:schemeClr val="tx1"/>
          </a:solidFill>
          <a:latin typeface="+mn-lt"/>
          <a:ea typeface="+mn-ea"/>
          <a:cs typeface="+mn-cs"/>
        </a:defRPr>
      </a:lvl8pPr>
      <a:lvl9pPr marL="8553298" algn="l" defTabSz="2138324" rtl="0" eaLnBrk="1" latinLnBrk="0" hangingPunct="1">
        <a:defRPr sz="42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35157" y="3684477"/>
            <a:ext cx="13423822" cy="1659365"/>
          </a:xfrm>
          <a:prstGeom prst="rect">
            <a:avLst/>
          </a:prstGeom>
          <a:noFill/>
        </p:spPr>
        <p:txBody>
          <a:bodyPr wrap="square" rtlCol="0">
            <a:spAutoFit/>
          </a:bodyPr>
          <a:lstStyle/>
          <a:p>
            <a:r>
              <a:rPr lang="en-US" sz="10000" b="1" dirty="0">
                <a:solidFill>
                  <a:schemeClr val="bg1"/>
                </a:solidFill>
                <a:latin typeface="Ubuntu" panose="020B0504030602030204" pitchFamily="34" charset="0"/>
              </a:rPr>
              <a:t>BERT Summarizer</a:t>
            </a:r>
            <a:endParaRPr lang="en-SG" sz="10000" b="1" dirty="0">
              <a:solidFill>
                <a:schemeClr val="bg1"/>
              </a:solidFill>
              <a:latin typeface="Ubuntu" panose="020B0504030602030204" pitchFamily="34" charset="0"/>
            </a:endParaRPr>
          </a:p>
        </p:txBody>
      </p:sp>
      <p:sp>
        <p:nvSpPr>
          <p:cNvPr id="6" name="Round Diagonal Corner Rectangle 5"/>
          <p:cNvSpPr/>
          <p:nvPr/>
        </p:nvSpPr>
        <p:spPr>
          <a:xfrm>
            <a:off x="1064241" y="7440436"/>
            <a:ext cx="19255142" cy="21756672"/>
          </a:xfrm>
          <a:prstGeom prst="round2DiagRect">
            <a:avLst>
              <a:gd name="adj1" fmla="val 51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412"/>
          </a:p>
        </p:txBody>
      </p:sp>
      <p:sp>
        <p:nvSpPr>
          <p:cNvPr id="7" name="TextBox 6"/>
          <p:cNvSpPr txBox="1"/>
          <p:nvPr/>
        </p:nvSpPr>
        <p:spPr>
          <a:xfrm>
            <a:off x="835152" y="5512716"/>
            <a:ext cx="14228385" cy="707886"/>
          </a:xfrm>
          <a:prstGeom prst="rect">
            <a:avLst/>
          </a:prstGeom>
          <a:noFill/>
        </p:spPr>
        <p:txBody>
          <a:bodyPr wrap="square" rtlCol="0">
            <a:spAutoFit/>
          </a:bodyPr>
          <a:lstStyle/>
          <a:p>
            <a:r>
              <a:rPr lang="en-US" sz="4000" dirty="0">
                <a:solidFill>
                  <a:schemeClr val="bg1"/>
                </a:solidFill>
                <a:latin typeface="Ubuntu" panose="020B0504030602030204" pitchFamily="34" charset="0"/>
              </a:rPr>
              <a:t>Extractive Summarizer Using BERT/Transformer Model</a:t>
            </a:r>
            <a:endParaRPr lang="en-SG" sz="4000" dirty="0">
              <a:solidFill>
                <a:schemeClr val="bg1"/>
              </a:solidFill>
              <a:latin typeface="Ubuntu" panose="020B0504030602030204" pitchFamily="34" charset="0"/>
            </a:endParaRPr>
          </a:p>
        </p:txBody>
      </p:sp>
      <p:sp>
        <p:nvSpPr>
          <p:cNvPr id="8" name="TextBox 7"/>
          <p:cNvSpPr txBox="1"/>
          <p:nvPr/>
        </p:nvSpPr>
        <p:spPr>
          <a:xfrm>
            <a:off x="1807148" y="7862038"/>
            <a:ext cx="17873457" cy="701731"/>
          </a:xfrm>
          <a:prstGeom prst="rect">
            <a:avLst/>
          </a:prstGeom>
          <a:noFill/>
        </p:spPr>
        <p:txBody>
          <a:bodyPr wrap="square" rtlCol="0">
            <a:spAutoFit/>
          </a:bodyPr>
          <a:lstStyle/>
          <a:p>
            <a:r>
              <a:rPr lang="en-US" sz="4000" b="1" dirty="0">
                <a:solidFill>
                  <a:srgbClr val="FF6600"/>
                </a:solidFill>
                <a:latin typeface="Ubuntu" panose="020B0504030602030204" pitchFamily="34" charset="0"/>
              </a:rPr>
              <a:t>Project Description &amp; Benefits</a:t>
            </a:r>
            <a:endParaRPr lang="en-SG" sz="4000" b="1" dirty="0">
              <a:solidFill>
                <a:srgbClr val="FF6600"/>
              </a:solidFill>
              <a:latin typeface="Ubuntu" panose="020B0504030602030204" pitchFamily="34" charset="0"/>
            </a:endParaRPr>
          </a:p>
        </p:txBody>
      </p:sp>
      <p:sp>
        <p:nvSpPr>
          <p:cNvPr id="11" name="TextBox 10"/>
          <p:cNvSpPr txBox="1"/>
          <p:nvPr/>
        </p:nvSpPr>
        <p:spPr>
          <a:xfrm>
            <a:off x="1724342" y="8726686"/>
            <a:ext cx="8853829" cy="6771084"/>
          </a:xfrm>
          <a:prstGeom prst="rect">
            <a:avLst/>
          </a:prstGeom>
          <a:noFill/>
        </p:spPr>
        <p:txBody>
          <a:bodyPr wrap="square" rtlCol="0">
            <a:spAutoFit/>
          </a:bodyPr>
          <a:lstStyle/>
          <a:p>
            <a:pPr algn="just"/>
            <a:r>
              <a:rPr lang="en-SG" sz="3100" dirty="0">
                <a:solidFill>
                  <a:schemeClr val="tx1">
                    <a:lumMod val="75000"/>
                    <a:lumOff val="25000"/>
                  </a:schemeClr>
                </a:solidFill>
                <a:latin typeface="Ubuntu" panose="020B0504030602030204" pitchFamily="34" charset="0"/>
              </a:rPr>
              <a:t>A reader may want to save time by reading only key points in an article, rather than the whole text. By summarizing the text, an unskilled reader can quickly determine the gist of the documents without reading everything.</a:t>
            </a:r>
          </a:p>
          <a:p>
            <a:pPr algn="just"/>
            <a:endParaRPr lang="en-SG" sz="3100" dirty="0">
              <a:solidFill>
                <a:schemeClr val="tx1">
                  <a:lumMod val="75000"/>
                  <a:lumOff val="25000"/>
                </a:schemeClr>
              </a:solidFill>
              <a:latin typeface="Ubuntu" panose="020B0504030602030204" pitchFamily="34" charset="0"/>
            </a:endParaRPr>
          </a:p>
          <a:p>
            <a:pPr algn="just"/>
            <a:r>
              <a:rPr lang="en-SG" sz="3100" dirty="0">
                <a:solidFill>
                  <a:schemeClr val="tx1">
                    <a:lumMod val="75000"/>
                    <a:lumOff val="25000"/>
                  </a:schemeClr>
                </a:solidFill>
                <a:latin typeface="Ubuntu" panose="020B0504030602030204" pitchFamily="34" charset="0"/>
              </a:rPr>
              <a:t>We created an annotation tool to accentuate key points (extractive summarizer) in a text corpus. </a:t>
            </a:r>
          </a:p>
          <a:p>
            <a:pPr algn="just"/>
            <a:endParaRPr lang="en-SG" sz="3100" dirty="0">
              <a:solidFill>
                <a:schemeClr val="tx1">
                  <a:lumMod val="75000"/>
                  <a:lumOff val="25000"/>
                </a:schemeClr>
              </a:solidFill>
              <a:latin typeface="Ubuntu" panose="020B0504030602030204" pitchFamily="34" charset="0"/>
            </a:endParaRPr>
          </a:p>
          <a:p>
            <a:pPr algn="just"/>
            <a:r>
              <a:rPr lang="en-SG" sz="3100" dirty="0">
                <a:solidFill>
                  <a:schemeClr val="tx1">
                    <a:lumMod val="75000"/>
                    <a:lumOff val="25000"/>
                  </a:schemeClr>
                </a:solidFill>
                <a:latin typeface="Ubuntu" panose="020B0504030602030204" pitchFamily="34" charset="0"/>
              </a:rPr>
              <a:t>The summarisation technique is powered by a Bidirectional Encoder Representations from Transformers (BERT) model. </a:t>
            </a:r>
          </a:p>
          <a:p>
            <a:pPr algn="just"/>
            <a:endParaRPr lang="en-SG" sz="3100" b="1" dirty="0">
              <a:solidFill>
                <a:schemeClr val="tx1">
                  <a:lumMod val="75000"/>
                  <a:lumOff val="25000"/>
                </a:schemeClr>
              </a:solidFill>
              <a:latin typeface="Ubuntu" panose="020B0504030602030204" pitchFamily="34" charset="0"/>
            </a:endParaRPr>
          </a:p>
        </p:txBody>
      </p:sp>
      <p:sp>
        <p:nvSpPr>
          <p:cNvPr id="16" name="TextBox 15"/>
          <p:cNvSpPr txBox="1"/>
          <p:nvPr/>
        </p:nvSpPr>
        <p:spPr>
          <a:xfrm>
            <a:off x="1724342" y="15411598"/>
            <a:ext cx="17873457" cy="701731"/>
          </a:xfrm>
          <a:prstGeom prst="rect">
            <a:avLst/>
          </a:prstGeom>
          <a:noFill/>
        </p:spPr>
        <p:txBody>
          <a:bodyPr wrap="square" rtlCol="0">
            <a:spAutoFit/>
          </a:bodyPr>
          <a:lstStyle/>
          <a:p>
            <a:r>
              <a:rPr lang="en-US" sz="4000" b="1" dirty="0">
                <a:solidFill>
                  <a:srgbClr val="FF6600"/>
                </a:solidFill>
                <a:latin typeface="Ubuntu" panose="020B0504030602030204" pitchFamily="34" charset="0"/>
              </a:rPr>
              <a:t>Solution</a:t>
            </a:r>
            <a:endParaRPr lang="en-SG" sz="4000" b="1" dirty="0">
              <a:solidFill>
                <a:srgbClr val="FF6600"/>
              </a:solidFill>
              <a:latin typeface="Ubuntu" panose="020B0504030602030204" pitchFamily="34" charset="0"/>
            </a:endParaRPr>
          </a:p>
        </p:txBody>
      </p:sp>
      <p:sp>
        <p:nvSpPr>
          <p:cNvPr id="17" name="TextBox 16"/>
          <p:cNvSpPr txBox="1"/>
          <p:nvPr/>
        </p:nvSpPr>
        <p:spPr>
          <a:xfrm>
            <a:off x="1869545" y="16173730"/>
            <a:ext cx="17522940" cy="8202245"/>
          </a:xfrm>
          <a:prstGeom prst="rect">
            <a:avLst/>
          </a:prstGeom>
          <a:noFill/>
        </p:spPr>
        <p:txBody>
          <a:bodyPr wrap="square" rtlCol="0">
            <a:spAutoFit/>
          </a:bodyPr>
          <a:lstStyle/>
          <a:p>
            <a:pPr algn="just"/>
            <a:r>
              <a:rPr lang="en-SG" sz="3100" dirty="0">
                <a:solidFill>
                  <a:schemeClr val="tx1">
                    <a:lumMod val="75000"/>
                    <a:lumOff val="25000"/>
                  </a:schemeClr>
                </a:solidFill>
                <a:latin typeface="Ubuntu" panose="020B0504030602030204" pitchFamily="34" charset="0"/>
              </a:rPr>
              <a:t>To create an extractive summarizer using BERT transformer model.</a:t>
            </a:r>
          </a:p>
          <a:p>
            <a:pPr algn="just"/>
            <a:endParaRPr lang="en-SG" sz="3100" dirty="0">
              <a:solidFill>
                <a:schemeClr val="tx1">
                  <a:lumMod val="75000"/>
                  <a:lumOff val="25000"/>
                </a:schemeClr>
              </a:solidFill>
              <a:latin typeface="Ubuntu" panose="020B0504030602030204" pitchFamily="34" charset="0"/>
            </a:endParaRPr>
          </a:p>
          <a:p>
            <a:pPr marL="571500" indent="-571500" algn="just">
              <a:buAutoNum type="romanLcParenR"/>
            </a:pPr>
            <a:r>
              <a:rPr lang="en-SG" sz="3100" dirty="0">
                <a:solidFill>
                  <a:schemeClr val="tx1">
                    <a:lumMod val="75000"/>
                    <a:lumOff val="25000"/>
                  </a:schemeClr>
                </a:solidFill>
                <a:latin typeface="Ubuntu" panose="020B0504030602030204" pitchFamily="34" charset="0"/>
              </a:rPr>
              <a:t>The main entry to the application is via a webpage where user enters a URL as an input.  This BERT model summariser aims to extract key feature sentences of the main corpus. </a:t>
            </a:r>
          </a:p>
          <a:p>
            <a:pPr marL="571500" indent="-571500" algn="just">
              <a:buAutoNum type="romanLcParenR"/>
            </a:pPr>
            <a:endParaRPr lang="en-SG" sz="3100" dirty="0">
              <a:solidFill>
                <a:schemeClr val="tx1">
                  <a:lumMod val="75000"/>
                  <a:lumOff val="25000"/>
                </a:schemeClr>
              </a:solidFill>
              <a:latin typeface="Ubuntu" panose="020B0504030602030204" pitchFamily="34" charset="0"/>
            </a:endParaRPr>
          </a:p>
          <a:p>
            <a:pPr marL="571500" indent="-571500" algn="just">
              <a:buAutoNum type="romanLcParenR"/>
            </a:pPr>
            <a:r>
              <a:rPr lang="en-SG" sz="3100" dirty="0">
                <a:solidFill>
                  <a:schemeClr val="tx1">
                    <a:lumMod val="75000"/>
                    <a:lumOff val="25000"/>
                  </a:schemeClr>
                </a:solidFill>
                <a:latin typeface="Ubuntu" panose="020B0504030602030204" pitchFamily="34" charset="0"/>
              </a:rPr>
              <a:t>These extracted features will then be presented as an annotated form, together with the main corpus as an output document. </a:t>
            </a:r>
          </a:p>
          <a:p>
            <a:pPr marL="571500" indent="-571500" algn="just">
              <a:buAutoNum type="romanLcParenR"/>
            </a:pPr>
            <a:endParaRPr lang="en-SG" sz="3100" dirty="0">
              <a:solidFill>
                <a:schemeClr val="tx1">
                  <a:lumMod val="75000"/>
                  <a:lumOff val="25000"/>
                </a:schemeClr>
              </a:solidFill>
              <a:latin typeface="Ubuntu" panose="020B0504030602030204" pitchFamily="34" charset="0"/>
            </a:endParaRPr>
          </a:p>
          <a:p>
            <a:pPr marL="571500" indent="-571500" algn="just">
              <a:buAutoNum type="romanLcParenR"/>
            </a:pPr>
            <a:r>
              <a:rPr lang="en-SG" sz="3100" dirty="0">
                <a:solidFill>
                  <a:schemeClr val="tx1">
                    <a:lumMod val="75000"/>
                    <a:lumOff val="25000"/>
                  </a:schemeClr>
                </a:solidFill>
                <a:latin typeface="Ubuntu" panose="020B0504030602030204" pitchFamily="34" charset="0"/>
              </a:rPr>
              <a:t>Using a client-server model, the web application provides seamless transition between server (Flask), user interface (</a:t>
            </a:r>
            <a:r>
              <a:rPr lang="en-SG" sz="3100" dirty="0" err="1">
                <a:solidFill>
                  <a:schemeClr val="tx1">
                    <a:lumMod val="75000"/>
                    <a:lumOff val="25000"/>
                  </a:schemeClr>
                </a:solidFill>
                <a:latin typeface="Ubuntu" panose="020B0504030602030204" pitchFamily="34" charset="0"/>
              </a:rPr>
              <a:t>Streamlit</a:t>
            </a:r>
            <a:r>
              <a:rPr lang="en-SG" sz="3100" dirty="0">
                <a:solidFill>
                  <a:schemeClr val="tx1">
                    <a:lumMod val="75000"/>
                    <a:lumOff val="25000"/>
                  </a:schemeClr>
                </a:solidFill>
                <a:latin typeface="Ubuntu" panose="020B0504030602030204" pitchFamily="34" charset="0"/>
              </a:rPr>
              <a:t>) and the underlying Python code.  The software is developed using open-source software, libraries and/or modules.</a:t>
            </a:r>
          </a:p>
          <a:p>
            <a:pPr marL="571500" indent="-571500" algn="just">
              <a:buAutoNum type="romanLcParenR"/>
            </a:pPr>
            <a:endParaRPr lang="en-SG" sz="3100" dirty="0">
              <a:solidFill>
                <a:schemeClr val="tx1">
                  <a:lumMod val="75000"/>
                  <a:lumOff val="25000"/>
                </a:schemeClr>
              </a:solidFill>
              <a:latin typeface="Ubuntu" panose="020B0504030602030204" pitchFamily="34" charset="0"/>
            </a:endParaRPr>
          </a:p>
          <a:p>
            <a:pPr marL="571500" indent="-571500" algn="just">
              <a:buAutoNum type="romanLcParenR"/>
            </a:pPr>
            <a:r>
              <a:rPr lang="en-SG" sz="3100" dirty="0">
                <a:solidFill>
                  <a:schemeClr val="tx1">
                    <a:lumMod val="75000"/>
                    <a:lumOff val="25000"/>
                  </a:schemeClr>
                </a:solidFill>
                <a:latin typeface="Ubuntu" panose="020B0504030602030204" pitchFamily="34" charset="0"/>
              </a:rPr>
              <a:t>For evaluation, we will be using the ROUGE (Recall-Oriented Understudy for </a:t>
            </a:r>
            <a:r>
              <a:rPr lang="en-SG" sz="3100" dirty="0" err="1">
                <a:solidFill>
                  <a:schemeClr val="tx1">
                    <a:lumMod val="75000"/>
                    <a:lumOff val="25000"/>
                  </a:schemeClr>
                </a:solidFill>
                <a:latin typeface="Ubuntu" panose="020B0504030602030204" pitchFamily="34" charset="0"/>
              </a:rPr>
              <a:t>Gisting</a:t>
            </a:r>
            <a:r>
              <a:rPr lang="en-SG" sz="3100" dirty="0">
                <a:solidFill>
                  <a:schemeClr val="tx1">
                    <a:lumMod val="75000"/>
                    <a:lumOff val="25000"/>
                  </a:schemeClr>
                </a:solidFill>
                <a:latin typeface="Ubuntu" panose="020B0504030602030204" pitchFamily="34" charset="0"/>
              </a:rPr>
              <a:t> Evaluation) scoring system which is optimised to calculate distances/similarities between summarised articles. By using ROUGE and comparing between BERT generated summaries against human generated summaries, we calculate the similarity between the summaries and recommend ways to further improve the results. </a:t>
            </a:r>
          </a:p>
        </p:txBody>
      </p:sp>
      <p:sp>
        <p:nvSpPr>
          <p:cNvPr id="21" name="Rectangle 20"/>
          <p:cNvSpPr/>
          <p:nvPr/>
        </p:nvSpPr>
        <p:spPr>
          <a:xfrm>
            <a:off x="11231075" y="13981920"/>
            <a:ext cx="8264245" cy="696370"/>
          </a:xfrm>
          <a:prstGeom prst="rect">
            <a:avLst/>
          </a:prstGeom>
          <a:gradFill flip="none" rotWithShape="1">
            <a:gsLst>
              <a:gs pos="100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Ubuntu" panose="020B0504030602030204" pitchFamily="34" charset="0"/>
              </a:rPr>
              <a:t>Extractive Summarizer using BERT transformer model</a:t>
            </a:r>
            <a:endParaRPr lang="en-SG" sz="2200" dirty="0">
              <a:latin typeface="Ubuntu" panose="020B0504030602030204" pitchFamily="34" charset="0"/>
            </a:endParaRPr>
          </a:p>
        </p:txBody>
      </p:sp>
      <p:sp>
        <p:nvSpPr>
          <p:cNvPr id="13" name="TextBox 12"/>
          <p:cNvSpPr txBox="1"/>
          <p:nvPr/>
        </p:nvSpPr>
        <p:spPr>
          <a:xfrm>
            <a:off x="1845249" y="24539771"/>
            <a:ext cx="17873457" cy="701731"/>
          </a:xfrm>
          <a:prstGeom prst="rect">
            <a:avLst/>
          </a:prstGeom>
          <a:noFill/>
        </p:spPr>
        <p:txBody>
          <a:bodyPr wrap="square" rtlCol="0">
            <a:spAutoFit/>
          </a:bodyPr>
          <a:lstStyle/>
          <a:p>
            <a:r>
              <a:rPr lang="en-US" sz="4000" b="1" dirty="0">
                <a:solidFill>
                  <a:srgbClr val="FF6600"/>
                </a:solidFill>
                <a:latin typeface="Ubuntu" panose="020B0504030602030204" pitchFamily="34" charset="0"/>
              </a:rPr>
              <a:t>Industry Partner</a:t>
            </a:r>
            <a:endParaRPr lang="en-SG" sz="4000" b="1" dirty="0">
              <a:solidFill>
                <a:srgbClr val="FF6600"/>
              </a:solidFill>
              <a:latin typeface="Ubuntu" panose="020B0504030602030204" pitchFamily="34" charset="0"/>
            </a:endParaRPr>
          </a:p>
        </p:txBody>
      </p:sp>
      <p:sp>
        <p:nvSpPr>
          <p:cNvPr id="14" name="TextBox 13"/>
          <p:cNvSpPr txBox="1"/>
          <p:nvPr/>
        </p:nvSpPr>
        <p:spPr>
          <a:xfrm>
            <a:off x="1855273" y="24732275"/>
            <a:ext cx="13908451" cy="2000548"/>
          </a:xfrm>
          <a:prstGeom prst="rect">
            <a:avLst/>
          </a:prstGeom>
          <a:noFill/>
        </p:spPr>
        <p:txBody>
          <a:bodyPr wrap="square" rtlCol="0">
            <a:spAutoFit/>
          </a:bodyPr>
          <a:lstStyle/>
          <a:p>
            <a:pPr algn="just"/>
            <a:endParaRPr lang="en-SG" sz="3100" dirty="0">
              <a:solidFill>
                <a:schemeClr val="tx1">
                  <a:lumMod val="75000"/>
                  <a:lumOff val="25000"/>
                </a:schemeClr>
              </a:solidFill>
              <a:latin typeface="Ubuntu" panose="020B0504030602030204" pitchFamily="34" charset="0"/>
            </a:endParaRPr>
          </a:p>
          <a:p>
            <a:pPr algn="just"/>
            <a:r>
              <a:rPr lang="en-SG" sz="3100" dirty="0">
                <a:solidFill>
                  <a:schemeClr val="tx1">
                    <a:lumMod val="75000"/>
                    <a:lumOff val="25000"/>
                  </a:schemeClr>
                </a:solidFill>
                <a:latin typeface="Ubuntu" panose="020B0504030602030204" pitchFamily="34" charset="0"/>
              </a:rPr>
              <a:t>Nvidia Singapore Development Pte Ltd.</a:t>
            </a:r>
          </a:p>
          <a:p>
            <a:pPr algn="just"/>
            <a:endParaRPr lang="en-SG" sz="3100" dirty="0">
              <a:solidFill>
                <a:schemeClr val="tx1">
                  <a:lumMod val="75000"/>
                  <a:lumOff val="25000"/>
                </a:schemeClr>
              </a:solidFill>
              <a:latin typeface="Ubuntu" panose="020B0504030602030204" pitchFamily="34" charset="0"/>
            </a:endParaRPr>
          </a:p>
          <a:p>
            <a:pPr marL="457200" indent="-457200" algn="just">
              <a:buFont typeface="Arial" pitchFamily="34" charset="0"/>
              <a:buChar char="•"/>
            </a:pPr>
            <a:r>
              <a:rPr lang="en-SG" sz="3100" dirty="0">
                <a:solidFill>
                  <a:schemeClr val="tx1">
                    <a:lumMod val="75000"/>
                    <a:lumOff val="25000"/>
                  </a:schemeClr>
                </a:solidFill>
                <a:latin typeface="Ubuntu" panose="020B0504030602030204" pitchFamily="34" charset="0"/>
              </a:rPr>
              <a:t>Industry leader in GPU, AI computing and Deep learning solutions</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89328" y="24305203"/>
            <a:ext cx="3050757" cy="2266275"/>
          </a:xfrm>
          <a:prstGeom prst="rect">
            <a:avLst/>
          </a:prstGeom>
        </p:spPr>
      </p:pic>
      <p:sp>
        <p:nvSpPr>
          <p:cNvPr id="3" name="Round Diagonal Corner Rectangle 2"/>
          <p:cNvSpPr/>
          <p:nvPr/>
        </p:nvSpPr>
        <p:spPr>
          <a:xfrm>
            <a:off x="1953079" y="26818431"/>
            <a:ext cx="18329756" cy="1920273"/>
          </a:xfrm>
          <a:prstGeom prst="round2DiagRect">
            <a:avLst/>
          </a:prstGeom>
          <a:gradFill flip="none" rotWithShape="1">
            <a:gsLst>
              <a:gs pos="0">
                <a:schemeClr val="accent2">
                  <a:lumMod val="40000"/>
                  <a:lumOff val="60000"/>
                </a:schemeClr>
              </a:gs>
              <a:gs pos="100000">
                <a:schemeClr val="bg1">
                  <a:shade val="100000"/>
                  <a:satMod val="115000"/>
                  <a:alpha val="0"/>
                  <a:lumMod val="10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600" b="1" dirty="0">
                <a:solidFill>
                  <a:schemeClr val="tx1">
                    <a:lumMod val="75000"/>
                    <a:lumOff val="25000"/>
                  </a:schemeClr>
                </a:solidFill>
                <a:latin typeface="Ubuntu" panose="020B0504030602030204" pitchFamily="34" charset="0"/>
              </a:rPr>
              <a:t>  Project Members</a:t>
            </a:r>
          </a:p>
          <a:p>
            <a:r>
              <a:rPr lang="en-US" sz="2600" dirty="0">
                <a:solidFill>
                  <a:schemeClr val="tx1">
                    <a:lumMod val="75000"/>
                    <a:lumOff val="25000"/>
                  </a:schemeClr>
                </a:solidFill>
                <a:latin typeface="Ubuntu" panose="020B0504030602030204" pitchFamily="34" charset="0"/>
              </a:rPr>
              <a:t>  </a:t>
            </a:r>
            <a:r>
              <a:rPr lang="en-US" sz="2600" dirty="0" err="1">
                <a:solidFill>
                  <a:schemeClr val="tx1">
                    <a:lumMod val="75000"/>
                    <a:lumOff val="25000"/>
                  </a:schemeClr>
                </a:solidFill>
                <a:latin typeface="Ubuntu" panose="020B0504030602030204" pitchFamily="34" charset="0"/>
              </a:rPr>
              <a:t>Eugin</a:t>
            </a:r>
            <a:r>
              <a:rPr lang="en-US" sz="2600" dirty="0">
                <a:solidFill>
                  <a:schemeClr val="tx1">
                    <a:lumMod val="75000"/>
                    <a:lumOff val="25000"/>
                  </a:schemeClr>
                </a:solidFill>
                <a:latin typeface="Ubuntu" panose="020B0504030602030204" pitchFamily="34" charset="0"/>
              </a:rPr>
              <a:t> Lee, Yu </a:t>
            </a:r>
            <a:r>
              <a:rPr lang="en-US" sz="2600">
                <a:solidFill>
                  <a:schemeClr val="tx1">
                    <a:lumMod val="75000"/>
                    <a:lumOff val="25000"/>
                  </a:schemeClr>
                </a:solidFill>
                <a:latin typeface="Ubuntu" panose="020B0504030602030204" pitchFamily="34" charset="0"/>
              </a:rPr>
              <a:t>Jun (eugin</a:t>
            </a:r>
            <a:r>
              <a:rPr lang="en-US" sz="2600" dirty="0">
                <a:solidFill>
                  <a:schemeClr val="tx1">
                    <a:lumMod val="75000"/>
                    <a:lumOff val="25000"/>
                  </a:schemeClr>
                </a:solidFill>
                <a:latin typeface="Ubuntu" panose="020B0504030602030204" pitchFamily="34" charset="0"/>
              </a:rPr>
              <a:t>.lee1@gmail.com) </a:t>
            </a:r>
          </a:p>
          <a:p>
            <a:r>
              <a:rPr lang="en-US" sz="2600" dirty="0">
                <a:solidFill>
                  <a:schemeClr val="tx1">
                    <a:lumMod val="75000"/>
                    <a:lumOff val="25000"/>
                  </a:schemeClr>
                </a:solidFill>
                <a:latin typeface="Ubuntu" panose="020B0504030602030204" pitchFamily="34" charset="0"/>
              </a:rPr>
              <a:t>  Koay Seng Tian (sengtian@yahoo.com)</a:t>
            </a:r>
            <a:endParaRPr lang="en-SG" sz="2600" dirty="0">
              <a:solidFill>
                <a:schemeClr val="tx1">
                  <a:lumMod val="75000"/>
                  <a:lumOff val="25000"/>
                </a:schemeClr>
              </a:solidFill>
              <a:latin typeface="Ubuntu" panose="020B0504030602030204" pitchFamily="34" charset="0"/>
            </a:endParaRPr>
          </a:p>
        </p:txBody>
      </p:sp>
      <p:pic>
        <p:nvPicPr>
          <p:cNvPr id="4" name="Picture 3">
            <a:extLst>
              <a:ext uri="{FF2B5EF4-FFF2-40B4-BE49-F238E27FC236}">
                <a16:creationId xmlns:a16="http://schemas.microsoft.com/office/drawing/2014/main" id="{272B8540-8A5A-4123-9D0E-838C1F78DDD2}"/>
              </a:ext>
            </a:extLst>
          </p:cNvPr>
          <p:cNvPicPr>
            <a:picLocks noChangeAspect="1"/>
          </p:cNvPicPr>
          <p:nvPr/>
        </p:nvPicPr>
        <p:blipFill>
          <a:blip r:embed="rId5"/>
          <a:stretch>
            <a:fillRect/>
          </a:stretch>
        </p:blipFill>
        <p:spPr>
          <a:xfrm>
            <a:off x="11238272" y="8487569"/>
            <a:ext cx="8257048" cy="5494351"/>
          </a:xfrm>
          <a:prstGeom prst="rect">
            <a:avLst/>
          </a:prstGeom>
        </p:spPr>
      </p:pic>
    </p:spTree>
    <p:extLst>
      <p:ext uri="{BB962C8B-B14F-4D97-AF65-F5344CB8AC3E}">
        <p14:creationId xmlns:p14="http://schemas.microsoft.com/office/powerpoint/2010/main" val="25254793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A5CCB6939C6E14EBAB111EFBC07997B" ma:contentTypeVersion="8" ma:contentTypeDescription="Create a new document." ma:contentTypeScope="" ma:versionID="ad32761338c5f7a45d71d9e136a7be40">
  <xsd:schema xmlns:xsd="http://www.w3.org/2001/XMLSchema" xmlns:xs="http://www.w3.org/2001/XMLSchema" xmlns:p="http://schemas.microsoft.com/office/2006/metadata/properties" xmlns:ns2="955bf21b-9ed3-4e3a-ad2d-db4089e32ccc" targetNamespace="http://schemas.microsoft.com/office/2006/metadata/properties" ma:root="true" ma:fieldsID="1a25c4aff740c136b1871bcfc5600ce1" ns2:_="">
    <xsd:import namespace="955bf21b-9ed3-4e3a-ad2d-db4089e32cc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5bf21b-9ed3-4e3a-ad2d-db4089e32c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3E5B44-1096-4F4D-B762-F463B28A2B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5bf21b-9ed3-4e3a-ad2d-db4089e32c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E31D42-B373-4D74-ACD3-26557D32803B}">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955bf21b-9ed3-4e3a-ad2d-db4089e32ccc"/>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027B4817-0130-4279-AE48-F09E03BD04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161</TotalTime>
  <Words>372</Words>
  <Application>Microsoft Office PowerPoint</Application>
  <PresentationFormat>Custom</PresentationFormat>
  <Paragraphs>33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Ubuntu</vt:lpstr>
      <vt:lpstr>Arial</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Azhar Kamar</dc:creator>
  <cp:lastModifiedBy>ST Koay</cp:lastModifiedBy>
  <cp:revision>41</cp:revision>
  <dcterms:created xsi:type="dcterms:W3CDTF">2020-03-02T07:22:17Z</dcterms:created>
  <dcterms:modified xsi:type="dcterms:W3CDTF">2020-04-02T06:43:32Z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0x010100BA5CCB6939C6E14EBAB111EFBC07997B</vt:lpwstr>
  </property>
</Properties>
</file>